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embeddedFontLst>
    <p:embeddedFont>
      <p:font typeface="Cambria Math" panose="02040503050406030204" pitchFamily="18" charset="0"/>
      <p:regular r:id="rId8"/>
    </p:embeddedFont>
    <p:embeddedFont>
      <p:font typeface="CMU Serif" panose="02000603000000000000" pitchFamily="2" charset="0"/>
      <p:regular r:id="rId9"/>
      <p:italic r:id="rId10"/>
    </p:embeddedFont>
    <p:embeddedFont>
      <p:font typeface="Figtree" panose="02010600030101010101" charset="0"/>
      <p:regular r:id="rId11"/>
      <p:bold r:id="rId12"/>
      <p:italic r:id="rId13"/>
      <p:boldItalic r:id="rId14"/>
    </p:embeddedFont>
    <p:embeddedFont>
      <p:font typeface="Latin Modern Math" panose="02000503000000000000" pitchFamily="50" charset="0"/>
      <p:regular r:id="rId1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435A7F-735B-47CC-9889-8B495BE85529}" v="1198" dt="2024-02-01T13:47:07.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2024-02-06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2024-02-06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2024-02-06</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2024-02-06</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2024-02-06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2024-02-06</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2024-02-06</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2024-02-06</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2024-02-06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2024-02-06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2024-02-06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2024-02-06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2024-02-06</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2024-02-06</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2024-02-06</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2024-02-06</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2024-02-06</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2024-02-06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2024-02-06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2024-02-06</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2024-02-06</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2024-02-06</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35.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C6C38-31D9-E529-6294-EB55680A0218}"/>
              </a:ext>
            </a:extLst>
          </p:cNvPr>
          <p:cNvSpPr>
            <a:spLocks noGrp="1"/>
          </p:cNvSpPr>
          <p:nvPr>
            <p:ph type="ctrTitle"/>
          </p:nvPr>
        </p:nvSpPr>
        <p:spPr>
          <a:xfrm>
            <a:off x="1695855" y="3204911"/>
            <a:ext cx="8798701" cy="1654175"/>
          </a:xfrm>
        </p:spPr>
        <p:txBody>
          <a:bodyPr/>
          <a:lstStyle/>
          <a:p>
            <a:r>
              <a:rPr lang="en-US" altLang="zh-CN" sz="4000" dirty="0">
                <a:latin typeface="CMU Serif" panose="02000603000000000000" pitchFamily="2" charset="0"/>
                <a:ea typeface="CMU Serif" panose="02000603000000000000" pitchFamily="2" charset="0"/>
                <a:cs typeface="CMU Serif" panose="02000603000000000000" pitchFamily="2" charset="0"/>
              </a:rPr>
              <a:t>EQ2401 Adaptive Signal Processing</a:t>
            </a:r>
            <a:br>
              <a:rPr lang="en-US" altLang="zh-CN" sz="4000" dirty="0">
                <a:latin typeface="CMU Serif" panose="02000603000000000000" pitchFamily="2" charset="0"/>
                <a:ea typeface="CMU Serif" panose="02000603000000000000" pitchFamily="2" charset="0"/>
                <a:cs typeface="CMU Serif" panose="02000603000000000000" pitchFamily="2" charset="0"/>
              </a:rPr>
            </a:br>
            <a:r>
              <a:rPr lang="en-US" altLang="zh-CN" sz="4000" dirty="0">
                <a:latin typeface="CMU Serif" panose="02000603000000000000" pitchFamily="2" charset="0"/>
                <a:ea typeface="CMU Serif" panose="02000603000000000000" pitchFamily="2" charset="0"/>
                <a:cs typeface="CMU Serif" panose="02000603000000000000" pitchFamily="2" charset="0"/>
              </a:rPr>
              <a:t>Project 1</a:t>
            </a:r>
            <a:endParaRPr lang="zh-CN" altLang="en-US" sz="40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AED0548B-8C60-FB06-1F50-34409CEEA845}"/>
              </a:ext>
            </a:extLst>
          </p:cNvPr>
          <p:cNvSpPr>
            <a:spLocks noGrp="1"/>
          </p:cNvSpPr>
          <p:nvPr>
            <p:ph type="subTitle" idx="1"/>
          </p:nvPr>
        </p:nvSpPr>
        <p:spPr>
          <a:xfrm>
            <a:off x="2011695" y="5039560"/>
            <a:ext cx="7926387" cy="461962"/>
          </a:xfrm>
        </p:spPr>
        <p:txBody>
          <a:bodyPr/>
          <a:lstStyle/>
          <a:p>
            <a:r>
              <a:rPr lang="en-US" altLang="zh-CN" dirty="0">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latin typeface="CMU Serif" panose="02000603000000000000" pitchFamily="2" charset="0"/>
                <a:ea typeface="CMU Serif" panose="02000603000000000000" pitchFamily="2" charset="0"/>
                <a:cs typeface="CMU Serif" panose="02000603000000000000" pitchFamily="2" charset="0"/>
              </a:rPr>
              <a:t>Boyue</a:t>
            </a:r>
            <a:r>
              <a:rPr lang="en-US" altLang="zh-CN" dirty="0">
                <a:latin typeface="CMU Serif" panose="02000603000000000000" pitchFamily="2" charset="0"/>
                <a:ea typeface="CMU Serif" panose="02000603000000000000" pitchFamily="2" charset="0"/>
                <a:cs typeface="CMU Serif" panose="02000603000000000000" pitchFamily="2" charset="0"/>
              </a:rPr>
              <a:t> Jiang</a:t>
            </a:r>
            <a:endParaRPr lang="zh-CN" altLang="en-US" dirty="0">
              <a:latin typeface="CMU Serif" panose="02000603000000000000" pitchFamily="2" charset="0"/>
              <a:cs typeface="CMU Serif" panose="02000603000000000000" pitchFamily="2" charset="0"/>
            </a:endParaRPr>
          </a:p>
        </p:txBody>
      </p:sp>
      <p:sp>
        <p:nvSpPr>
          <p:cNvPr id="4" name="副标题 2">
            <a:extLst>
              <a:ext uri="{FF2B5EF4-FFF2-40B4-BE49-F238E27FC236}">
                <a16:creationId xmlns:a16="http://schemas.microsoft.com/office/drawing/2014/main" id="{6DF1EE3A-F093-6CBE-3FAE-69F2058B6F6B}"/>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i="1" dirty="0"/>
              <a:t>ziyuey@kth.se		boyue@kth.se</a:t>
            </a:r>
            <a:endParaRPr lang="zh-CN" altLang="en-US" sz="1800" i="1" dirty="0"/>
          </a:p>
        </p:txBody>
      </p:sp>
    </p:spTree>
    <p:extLst>
      <p:ext uri="{BB962C8B-B14F-4D97-AF65-F5344CB8AC3E}">
        <p14:creationId xmlns:p14="http://schemas.microsoft.com/office/powerpoint/2010/main" val="247702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2F7084C-F525-4C5E-5E01-178E31F9EF08}"/>
              </a:ext>
            </a:extLst>
          </p:cNvPr>
          <p:cNvSpPr>
            <a:spLocks noGrp="1"/>
          </p:cNvSpPr>
          <p:nvPr>
            <p:ph type="title"/>
          </p:nvPr>
        </p:nvSpPr>
        <p:spPr>
          <a:xfrm>
            <a:off x="600868" y="391784"/>
            <a:ext cx="10990263" cy="568412"/>
          </a:xfrm>
        </p:spPr>
        <p:txBody>
          <a:bodyPr/>
          <a:lstStyle/>
          <a:p>
            <a:pPr algn="r"/>
            <a:r>
              <a:rPr lang="en-US" altLang="zh-CN" dirty="0"/>
              <a:t>Project Description</a:t>
            </a:r>
            <a:endParaRPr lang="zh-CN" altLang="en-US" dirty="0"/>
          </a:p>
        </p:txBody>
      </p:sp>
      <p:pic>
        <p:nvPicPr>
          <p:cNvPr id="7" name="图片 6">
            <a:extLst>
              <a:ext uri="{FF2B5EF4-FFF2-40B4-BE49-F238E27FC236}">
                <a16:creationId xmlns:a16="http://schemas.microsoft.com/office/drawing/2014/main" id="{B6FD3678-32C0-2659-E950-BDCC85E5B03F}"/>
              </a:ext>
            </a:extLst>
          </p:cNvPr>
          <p:cNvPicPr>
            <a:picLocks noChangeAspect="1"/>
          </p:cNvPicPr>
          <p:nvPr/>
        </p:nvPicPr>
        <p:blipFill>
          <a:blip r:embed="rId2"/>
          <a:stretch>
            <a:fillRect/>
          </a:stretch>
        </p:blipFill>
        <p:spPr>
          <a:xfrm>
            <a:off x="-143022" y="960196"/>
            <a:ext cx="4209695" cy="3157271"/>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F818144-4E1F-306A-8984-9B2DD7C09E64}"/>
                  </a:ext>
                </a:extLst>
              </p:cNvPr>
              <p:cNvSpPr txBox="1"/>
              <p:nvPr/>
            </p:nvSpPr>
            <p:spPr>
              <a:xfrm>
                <a:off x="4191288" y="1680063"/>
                <a:ext cx="7980947" cy="452431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Noisy signal </a:t>
                </a:r>
                <a14:m>
                  <m:oMath xmlns:m="http://schemas.openxmlformats.org/officeDocument/2006/math">
                    <m:r>
                      <a:rPr lang="en-US" altLang="zh-CN" sz="2400" b="0" i="1" dirty="0" smtClean="0">
                        <a:latin typeface="Cambria Math" panose="02040503050406030204" pitchFamily="18" charset="0"/>
                      </a:rPr>
                      <m:t>𝑠</m:t>
                    </m:r>
                  </m:oMath>
                </a14:m>
                <a:endParaRPr lang="en-US" altLang="zh-CN" sz="2400" b="1"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endParaRPr lang="en-US" altLang="zh-CN" sz="2400" b="1"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 = [</m:t>
                    </m:r>
                    <m:r>
                      <a:rPr lang="en-US" altLang="zh-CN" sz="2400" b="0" i="1" dirty="0" smtClean="0">
                        <a:latin typeface="Cambria Math" panose="02040503050406030204" pitchFamily="18" charset="0"/>
                      </a:rPr>
                      <m:t>𝑣</m:t>
                    </m:r>
                    <m:r>
                      <a:rPr lang="en-US" altLang="zh-CN" sz="2400" b="0" i="1" dirty="0">
                        <a:latin typeface="Cambria Math" panose="02040503050406030204" pitchFamily="18" charset="0"/>
                      </a:rPr>
                      <m:t>  </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  </m:t>
                    </m:r>
                    <m:r>
                      <a:rPr lang="en-US" altLang="zh-CN" sz="2400" b="0" i="1" dirty="0">
                        <a:latin typeface="Cambria Math" panose="02040503050406030204" pitchFamily="18" charset="0"/>
                      </a:rPr>
                      <m:t>𝑦</m:t>
                    </m:r>
                    <m:r>
                      <a:rPr lang="en-US" altLang="zh-CN" sz="2400" b="0" i="1" dirty="0">
                        <a:latin typeface="Cambria Math" panose="02040503050406030204" pitchFamily="18" charset="0"/>
                      </a:rPr>
                      <m:t> …], </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where </a:t>
                </a:r>
                <a14:m>
                  <m:oMath xmlns:m="http://schemas.openxmlformats.org/officeDocument/2006/math">
                    <m:r>
                      <a:rPr lang="en-US" altLang="zh-CN" sz="2400" b="0" i="1" dirty="0" smtClean="0">
                        <a:latin typeface="Cambria Math" panose="02040503050406030204" pitchFamily="18" charset="0"/>
                      </a:rPr>
                      <m:t>𝑦</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is noisy speech, </a:t>
                </a:r>
                <a14:m>
                  <m:oMath xmlns:m="http://schemas.openxmlformats.org/officeDocument/2006/math">
                    <m:r>
                      <a:rPr lang="en-US" altLang="zh-CN" sz="2400" b="0" i="1" dirty="0" smtClean="0">
                        <a:latin typeface="Cambria Math" panose="02040503050406030204" pitchFamily="18" charset="0"/>
                      </a:rPr>
                      <m:t>𝑣</m:t>
                    </m:r>
                    <m:r>
                      <a:rPr lang="en-US" altLang="zh-CN" sz="2400" b="0" i="1" dirty="0">
                        <a:latin typeface="Cambria Math" panose="02040503050406030204" pitchFamily="18" charset="0"/>
                      </a:rPr>
                      <m:t> </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is pure background noise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 = </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 + </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 </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where </a:t>
                </a:r>
                <a14:m>
                  <m:oMath xmlns:m="http://schemas.openxmlformats.org/officeDocument/2006/math">
                    <m:r>
                      <a:rPr lang="en-US" altLang="zh-CN" sz="2400" b="0" i="1" dirty="0" smtClean="0">
                        <a:latin typeface="Cambria Math" panose="02040503050406030204" pitchFamily="18" charset="0"/>
                      </a:rPr>
                      <m:t>𝑥</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is the ‘clean’ speech, assume </a:t>
                </a:r>
                <a14:m>
                  <m:oMath xmlns:m="http://schemas.openxmlformats.org/officeDocument/2006/math">
                    <m:r>
                      <a:rPr lang="en-US" altLang="zh-CN" sz="2400" i="1" dirty="0">
                        <a:latin typeface="Cambria Math" panose="02040503050406030204" pitchFamily="18" charset="0"/>
                      </a:rPr>
                      <m:t>𝑣</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is independent of </a:t>
                </a:r>
                <a14:m>
                  <m:oMath xmlns:m="http://schemas.openxmlformats.org/officeDocument/2006/math">
                    <m:r>
                      <a:rPr lang="en-US" altLang="zh-CN" sz="2400" i="1" dirty="0">
                        <a:latin typeface="Cambria Math" panose="02040503050406030204" pitchFamily="18" charset="0"/>
                      </a:rPr>
                      <m:t>𝑥</m:t>
                    </m:r>
                  </m:oMath>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Assume </a:t>
                </a:r>
                <a14:m>
                  <m:oMath xmlns:m="http://schemas.openxmlformats.org/officeDocument/2006/math">
                    <m:r>
                      <a:rPr lang="en-US" altLang="zh-CN" sz="2400" b="0" i="1" dirty="0" smtClean="0">
                        <a:latin typeface="Cambria Math" panose="02040503050406030204" pitchFamily="18" charset="0"/>
                      </a:rPr>
                      <m:t>𝑥</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and </a:t>
                </a:r>
                <a14:m>
                  <m:oMath xmlns:m="http://schemas.openxmlformats.org/officeDocument/2006/math">
                    <m:r>
                      <a:rPr lang="en-US" altLang="zh-CN" sz="2400" i="1" dirty="0">
                        <a:latin typeface="Cambria Math" panose="02040503050406030204" pitchFamily="18" charset="0"/>
                      </a:rPr>
                      <m:t>𝑣</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are WSS</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Task: To reduce additive background noise and enhance speech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Wiener Filtering</a:t>
                </a:r>
                <a:endParaRPr lang="zh-CN" altLang="en-US" dirty="0">
                  <a:latin typeface="Latin Modern Math" panose="02000503000000000000" pitchFamily="50" charset="0"/>
                  <a:cs typeface="CMU Serif" panose="02000603000000000000" pitchFamily="2" charset="0"/>
                </a:endParaRPr>
              </a:p>
            </p:txBody>
          </p:sp>
        </mc:Choice>
        <mc:Fallback>
          <p:sp>
            <p:nvSpPr>
              <p:cNvPr id="8" name="文本框 7">
                <a:extLst>
                  <a:ext uri="{FF2B5EF4-FFF2-40B4-BE49-F238E27FC236}">
                    <a16:creationId xmlns:a16="http://schemas.microsoft.com/office/drawing/2014/main" id="{5F818144-4E1F-306A-8984-9B2DD7C09E64}"/>
                  </a:ext>
                </a:extLst>
              </p:cNvPr>
              <p:cNvSpPr txBox="1">
                <a:spLocks noRot="1" noChangeAspect="1" noMove="1" noResize="1" noEditPoints="1" noAdjustHandles="1" noChangeArrowheads="1" noChangeShapeType="1" noTextEdit="1"/>
              </p:cNvSpPr>
              <p:nvPr/>
            </p:nvSpPr>
            <p:spPr>
              <a:xfrm>
                <a:off x="4191288" y="1680063"/>
                <a:ext cx="7980947" cy="4524315"/>
              </a:xfrm>
              <a:prstGeom prst="rect">
                <a:avLst/>
              </a:prstGeom>
              <a:blipFill>
                <a:blip r:embed="rId3"/>
                <a:stretch>
                  <a:fillRect l="-1222" t="-1078" b="-1482"/>
                </a:stretch>
              </a:blipFill>
            </p:spPr>
            <p:txBody>
              <a:bodyPr/>
              <a:lstStyle/>
              <a:p>
                <a:r>
                  <a:rPr lang="zh-CN" altLang="en-US">
                    <a:noFill/>
                  </a:rPr>
                  <a:t> </a:t>
                </a:r>
              </a:p>
            </p:txBody>
          </p:sp>
        </mc:Fallback>
      </mc:AlternateContent>
      <p:pic>
        <p:nvPicPr>
          <p:cNvPr id="3" name="图片 2" descr="图示&#10;&#10;描述已自动生成">
            <a:extLst>
              <a:ext uri="{FF2B5EF4-FFF2-40B4-BE49-F238E27FC236}">
                <a16:creationId xmlns:a16="http://schemas.microsoft.com/office/drawing/2014/main" id="{8638F019-D23E-0D95-0D74-E70625F1A74F}"/>
              </a:ext>
            </a:extLst>
          </p:cNvPr>
          <p:cNvPicPr>
            <a:picLocks noChangeAspect="1"/>
          </p:cNvPicPr>
          <p:nvPr/>
        </p:nvPicPr>
        <p:blipFill rotWithShape="1">
          <a:blip r:embed="rId4"/>
          <a:srcRect l="3742" t="671"/>
          <a:stretch/>
        </p:blipFill>
        <p:spPr>
          <a:xfrm>
            <a:off x="90237" y="3711742"/>
            <a:ext cx="3867792" cy="2989847"/>
          </a:xfrm>
          <a:prstGeom prst="rect">
            <a:avLst/>
          </a:prstGeom>
        </p:spPr>
      </p:pic>
    </p:spTree>
    <p:extLst>
      <p:ext uri="{BB962C8B-B14F-4D97-AF65-F5344CB8AC3E}">
        <p14:creationId xmlns:p14="http://schemas.microsoft.com/office/powerpoint/2010/main" val="136758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59CECBBC-2641-920C-36CE-2E8F3B39811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Wiener Filters</a:t>
            </a:r>
            <a:endParaRPr lang="zh-CN" altLang="en-US" dirty="0"/>
          </a:p>
        </p:txBody>
      </p:sp>
      <p:sp>
        <p:nvSpPr>
          <p:cNvPr id="4" name="文本框 3">
            <a:extLst>
              <a:ext uri="{FF2B5EF4-FFF2-40B4-BE49-F238E27FC236}">
                <a16:creationId xmlns:a16="http://schemas.microsoft.com/office/drawing/2014/main" id="{AB4380F9-0904-7329-E001-2F1FC63B41C4}"/>
              </a:ext>
            </a:extLst>
          </p:cNvPr>
          <p:cNvSpPr txBox="1"/>
          <p:nvPr/>
        </p:nvSpPr>
        <p:spPr>
          <a:xfrm>
            <a:off x="1501942" y="1821429"/>
            <a:ext cx="1329045"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FIR</a:t>
            </a:r>
            <a:endParaRPr lang="zh-CN" altLang="en-US" dirty="0">
              <a:latin typeface="CMU Serif" panose="02000603000000000000" pitchFamily="2" charset="0"/>
              <a:cs typeface="CMU Serif" panose="02000603000000000000" pitchFamily="2" charset="0"/>
            </a:endParaRPr>
          </a:p>
        </p:txBody>
      </p:sp>
      <p:sp>
        <p:nvSpPr>
          <p:cNvPr id="5" name="文本框 4">
            <a:extLst>
              <a:ext uri="{FF2B5EF4-FFF2-40B4-BE49-F238E27FC236}">
                <a16:creationId xmlns:a16="http://schemas.microsoft.com/office/drawing/2014/main" id="{07B9038D-DA95-21EE-FA91-082B7A6CF703}"/>
              </a:ext>
            </a:extLst>
          </p:cNvPr>
          <p:cNvSpPr txBox="1"/>
          <p:nvPr/>
        </p:nvSpPr>
        <p:spPr>
          <a:xfrm>
            <a:off x="1501942" y="3204057"/>
            <a:ext cx="2215816"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Non-Causal</a:t>
            </a:r>
            <a:endParaRPr lang="zh-CN" altLang="en-US" dirty="0">
              <a:latin typeface="CMU Serif" panose="02000603000000000000" pitchFamily="2" charset="0"/>
              <a:cs typeface="CMU Serif" panose="02000603000000000000" pitchFamily="2" charset="0"/>
            </a:endParaRPr>
          </a:p>
        </p:txBody>
      </p:sp>
      <p:sp>
        <p:nvSpPr>
          <p:cNvPr id="6" name="文本框 5">
            <a:extLst>
              <a:ext uri="{FF2B5EF4-FFF2-40B4-BE49-F238E27FC236}">
                <a16:creationId xmlns:a16="http://schemas.microsoft.com/office/drawing/2014/main" id="{79AE1249-749D-EEC0-F3C4-6AEF97CC7447}"/>
              </a:ext>
            </a:extLst>
          </p:cNvPr>
          <p:cNvSpPr txBox="1"/>
          <p:nvPr/>
        </p:nvSpPr>
        <p:spPr>
          <a:xfrm>
            <a:off x="1501942" y="4586685"/>
            <a:ext cx="178243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Causal</a:t>
            </a:r>
            <a:endParaRPr lang="zh-CN" altLang="en-US" dirty="0">
              <a:latin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B09073-5F90-56DF-D3C8-80F618CE3041}"/>
                  </a:ext>
                </a:extLst>
              </p:cNvPr>
              <p:cNvSpPr txBox="1"/>
              <p:nvPr/>
            </p:nvSpPr>
            <p:spPr>
              <a:xfrm>
                <a:off x="5955631" y="1780328"/>
                <a:ext cx="3250029" cy="5027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h</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𝑜𝑝𝑡</m:t>
                          </m:r>
                        </m:sub>
                      </m:sSub>
                      <m:r>
                        <a:rPr lang="en-US" altLang="zh-CN" sz="2400" b="0" i="0" smtClean="0">
                          <a:latin typeface="Cambria Math" panose="02040503050406030204" pitchFamily="18" charset="0"/>
                        </a:rPr>
                        <m:t>=</m:t>
                      </m:r>
                      <m:sSub>
                        <m:sSubPr>
                          <m:ctrlPr>
                            <a:rPr lang="zh-CN" altLang="en-US" sz="2400" i="1">
                              <a:latin typeface="Cambria Math" panose="02040503050406030204" pitchFamily="18" charset="0"/>
                            </a:rPr>
                          </m:ctrlPr>
                        </m:sSubPr>
                        <m:e>
                          <m:r>
                            <m:rPr>
                              <m:sty m:val="p"/>
                            </m:rPr>
                            <a:rPr lang="zh-CN" altLang="en-US" sz="2400" b="0" i="0">
                              <a:latin typeface="Cambria Math" panose="02040503050406030204" pitchFamily="18" charset="0"/>
                            </a:rPr>
                            <m:t>Σ</m:t>
                          </m:r>
                        </m:e>
                        <m:sub>
                          <m:r>
                            <a:rPr lang="zh-CN" altLang="en-US" sz="2400" b="0" i="1">
                              <a:latin typeface="Cambria Math" panose="02040503050406030204" pitchFamily="18" charset="0"/>
                            </a:rPr>
                            <m:t>𝑥𝑌</m:t>
                          </m:r>
                        </m:sub>
                      </m:sSub>
                      <m:sSubSup>
                        <m:sSubSupPr>
                          <m:ctrlPr>
                            <a:rPr lang="zh-CN" altLang="en-US" sz="2400" i="1">
                              <a:latin typeface="Cambria Math" panose="02040503050406030204" pitchFamily="18" charset="0"/>
                            </a:rPr>
                          </m:ctrlPr>
                        </m:sSubSupPr>
                        <m:e>
                          <m:r>
                            <m:rPr>
                              <m:sty m:val="p"/>
                            </m:rPr>
                            <a:rPr lang="zh-CN" altLang="en-US" sz="2400" b="0" i="0">
                              <a:latin typeface="Cambria Math" panose="02040503050406030204" pitchFamily="18" charset="0"/>
                            </a:rPr>
                            <m:t>Σ</m:t>
                          </m:r>
                        </m:e>
                        <m:sub>
                          <m:r>
                            <a:rPr lang="zh-CN" altLang="en-US" sz="2400" b="0" i="1">
                              <a:latin typeface="Cambria Math" panose="02040503050406030204" pitchFamily="18" charset="0"/>
                            </a:rPr>
                            <m:t>𝑌𝑌</m:t>
                          </m:r>
                        </m:sub>
                        <m:sup>
                          <m:r>
                            <a:rPr lang="zh-CN" altLang="en-US" sz="2400" b="0">
                              <a:latin typeface="Cambria Math" panose="02040503050406030204" pitchFamily="18" charset="0"/>
                            </a:rPr>
                            <m:t>−</m:t>
                          </m:r>
                          <m:r>
                            <a:rPr lang="zh-CN" altLang="en-US" sz="2400" b="0" i="1">
                              <a:latin typeface="Cambria Math" panose="02040503050406030204" pitchFamily="18" charset="0"/>
                            </a:rPr>
                            <m:t>1</m:t>
                          </m:r>
                        </m:sup>
                      </m:sSubSup>
                    </m:oMath>
                  </m:oMathPara>
                </a14:m>
                <a:endParaRPr lang="zh-CN" altLang="en-US" sz="2400" dirty="0">
                  <a:latin typeface="Cambria Math" panose="02040503050406030204" pitchFamily="18" charset="0"/>
                </a:endParaRPr>
              </a:p>
            </p:txBody>
          </p:sp>
        </mc:Choice>
        <mc:Fallback xmlns="">
          <p:sp>
            <p:nvSpPr>
              <p:cNvPr id="10" name="文本框 9">
                <a:extLst>
                  <a:ext uri="{FF2B5EF4-FFF2-40B4-BE49-F238E27FC236}">
                    <a16:creationId xmlns:a16="http://schemas.microsoft.com/office/drawing/2014/main" id="{03B09073-5F90-56DF-D3C8-80F618CE3041}"/>
                  </a:ext>
                </a:extLst>
              </p:cNvPr>
              <p:cNvSpPr txBox="1">
                <a:spLocks noRot="1" noChangeAspect="1" noMove="1" noResize="1" noEditPoints="1" noAdjustHandles="1" noChangeArrowheads="1" noChangeShapeType="1" noTextEdit="1"/>
              </p:cNvSpPr>
              <p:nvPr/>
            </p:nvSpPr>
            <p:spPr>
              <a:xfrm>
                <a:off x="5955631" y="1780328"/>
                <a:ext cx="3250029" cy="502766"/>
              </a:xfrm>
              <a:prstGeom prst="rect">
                <a:avLst/>
              </a:prstGeom>
              <a:blipFill>
                <a:blip r:embed="rId2"/>
                <a:stretch>
                  <a:fillRect b="-8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E326765-2ADE-35A6-45E4-42D61F0516F6}"/>
                  </a:ext>
                </a:extLst>
              </p:cNvPr>
              <p:cNvSpPr txBox="1"/>
              <p:nvPr/>
            </p:nvSpPr>
            <p:spPr>
              <a:xfrm>
                <a:off x="5955630" y="2980255"/>
                <a:ext cx="3250029" cy="9095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rPr>
                                <m:t>𝑥𝑦</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num>
                        <m:den>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b="0" i="1" smtClean="0">
                                  <a:latin typeface="Cambria Math" panose="02040503050406030204" pitchFamily="18" charset="0"/>
                                  <a:ea typeface="Cambria Math" panose="02040503050406030204" pitchFamily="18" charset="0"/>
                                </a:rPr>
                                <m:t>𝑦</m:t>
                              </m:r>
                              <m:r>
                                <a:rPr lang="en-US" altLang="zh-CN" sz="2400" i="1">
                                  <a:latin typeface="Cambria Math" panose="02040503050406030204" pitchFamily="18" charset="0"/>
                                </a:rPr>
                                <m:t>𝑦</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r>
                            <a:rPr lang="en-US" altLang="zh-CN" sz="2400" b="0" i="1" smtClean="0">
                              <a:latin typeface="Cambria Math" panose="02040503050406030204" pitchFamily="18" charset="0"/>
                            </a:rPr>
                            <m:t>)</m:t>
                          </m:r>
                        </m:den>
                      </m:f>
                    </m:oMath>
                  </m:oMathPara>
                </a14:m>
                <a:endParaRPr lang="zh-CN" altLang="en-US" sz="2400" dirty="0">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3E326765-2ADE-35A6-45E4-42D61F0516F6}"/>
                  </a:ext>
                </a:extLst>
              </p:cNvPr>
              <p:cNvSpPr txBox="1">
                <a:spLocks noRot="1" noChangeAspect="1" noMove="1" noResize="1" noEditPoints="1" noAdjustHandles="1" noChangeArrowheads="1" noChangeShapeType="1" noTextEdit="1"/>
              </p:cNvSpPr>
              <p:nvPr/>
            </p:nvSpPr>
            <p:spPr>
              <a:xfrm>
                <a:off x="5955630" y="2980255"/>
                <a:ext cx="3250029" cy="9095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9D6AEF2-901D-0730-8D37-AA0CEB72DCC7}"/>
                  </a:ext>
                </a:extLst>
              </p:cNvPr>
              <p:cNvSpPr txBox="1"/>
              <p:nvPr/>
            </p:nvSpPr>
            <p:spPr>
              <a:xfrm>
                <a:off x="4532143" y="4329242"/>
                <a:ext cx="6097002" cy="9765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𝐻</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e>
                      </m:d>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m:rPr>
                                      <m:sty m:val="p"/>
                                    </m:rPr>
                                    <a:rPr lang="el-GR" altLang="zh-CN" sz="2400" i="1">
                                      <a:latin typeface="Cambria Math" panose="02040503050406030204" pitchFamily="18" charset="0"/>
                                    </a:rPr>
                                    <m:t>Φ</m:t>
                                  </m:r>
                                </m:e>
                                <m:sup>
                                  <m:r>
                                    <a:rPr lang="en-US" altLang="zh-CN" sz="2400" i="1">
                                      <a:latin typeface="Cambria Math" panose="02040503050406030204" pitchFamily="18" charset="0"/>
                                    </a:rPr>
                                    <m:t>+</m:t>
                                  </m:r>
                                </m:sup>
                              </m:sSup>
                            </m:e>
                            <m:sub>
                              <m:r>
                                <a:rPr lang="en-US" altLang="zh-CN" sz="2400" i="1">
                                  <a:latin typeface="Cambria Math" panose="02040503050406030204" pitchFamily="18" charset="0"/>
                                </a:rPr>
                                <m:t>𝑦𝑦</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den>
                      </m:f>
                      <m:sSub>
                        <m:sSubPr>
                          <m:ctrlPr>
                            <a:rPr lang="en-US" altLang="zh-CN" sz="2400" i="1">
                              <a:latin typeface="Cambria Math" panose="02040503050406030204" pitchFamily="18" charset="0"/>
                            </a:rPr>
                          </m:ctrlPr>
                        </m:sSub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rPr>
                                        <m:t>Φ</m:t>
                                      </m:r>
                                    </m:e>
                                    <m:sub>
                                      <m:r>
                                        <a:rPr lang="en-US" altLang="zh-CN" sz="2400" i="1">
                                          <a:latin typeface="Cambria Math" panose="02040503050406030204" pitchFamily="18" charset="0"/>
                                        </a:rPr>
                                        <m:t>𝑥𝑦</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num>
                                <m:den>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r>
                                            <m:rPr>
                                              <m:sty m:val="p"/>
                                            </m:rPr>
                                            <a:rPr lang="el-GR" altLang="zh-CN" sz="2400" i="1">
                                              <a:latin typeface="Cambria Math" panose="02040503050406030204" pitchFamily="18" charset="0"/>
                                            </a:rPr>
                                            <m:t>Φ</m:t>
                                          </m:r>
                                        </m:e>
                                        <m:sup>
                                          <m:r>
                                            <a:rPr lang="en-US" altLang="zh-CN" sz="2400" i="1">
                                              <a:latin typeface="Cambria Math" panose="02040503050406030204" pitchFamily="18" charset="0"/>
                                            </a:rPr>
                                            <m:t>−</m:t>
                                          </m:r>
                                        </m:sup>
                                      </m:sSup>
                                    </m:e>
                                    <m:sub>
                                      <m:r>
                                        <a:rPr lang="en-US" altLang="zh-CN" sz="2400" i="1">
                                          <a:latin typeface="Cambria Math" panose="02040503050406030204" pitchFamily="18" charset="0"/>
                                        </a:rPr>
                                        <m:t>𝑦𝑦</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den>
                              </m:f>
                            </m:e>
                          </m:d>
                        </m:e>
                        <m:sub>
                          <m:r>
                            <a:rPr lang="en-US" altLang="zh-CN" sz="2400" i="1">
                              <a:latin typeface="Cambria Math" panose="02040503050406030204" pitchFamily="18" charset="0"/>
                            </a:rPr>
                            <m:t>+</m:t>
                          </m:r>
                        </m:sub>
                      </m:sSub>
                    </m:oMath>
                  </m:oMathPara>
                </a14:m>
                <a:endParaRPr lang="zh-CN" altLang="en-US" sz="2400" i="1"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F9D6AEF2-901D-0730-8D37-AA0CEB72DCC7}"/>
                  </a:ext>
                </a:extLst>
              </p:cNvPr>
              <p:cNvSpPr txBox="1">
                <a:spLocks noRot="1" noChangeAspect="1" noMove="1" noResize="1" noEditPoints="1" noAdjustHandles="1" noChangeArrowheads="1" noChangeShapeType="1" noTextEdit="1"/>
              </p:cNvSpPr>
              <p:nvPr/>
            </p:nvSpPr>
            <p:spPr>
              <a:xfrm>
                <a:off x="4532143" y="4329242"/>
                <a:ext cx="6097002" cy="9765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CCEECFB-8965-C1A8-9687-DC75C01BBFF9}"/>
                  </a:ext>
                </a:extLst>
              </p:cNvPr>
              <p:cNvSpPr txBox="1"/>
              <p:nvPr/>
            </p:nvSpPr>
            <p:spPr>
              <a:xfrm>
                <a:off x="894041" y="5782081"/>
                <a:ext cx="10123177" cy="889346"/>
              </a:xfrm>
              <a:prstGeom prst="rect">
                <a:avLst/>
              </a:prstGeom>
              <a:noFill/>
            </p:spPr>
            <p:txBody>
              <a:bodyPr wrap="square">
                <a:spAutoFit/>
              </a:bodyPr>
              <a:lstStyle/>
              <a:p>
                <a:pPr algn="ctr"/>
                <a14:m>
                  <m:oMath xmlns:m="http://schemas.openxmlformats.org/officeDocument/2006/math">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rPr>
                          <m:t>𝑥𝑦</m:t>
                        </m:r>
                      </m:sub>
                    </m:sSub>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Φ</m:t>
                        </m:r>
                      </m:e>
                      <m:sub>
                        <m:r>
                          <a:rPr lang="en-US" altLang="zh-CN" sz="2400" i="1">
                            <a:latin typeface="Cambria Math" panose="02040503050406030204" pitchFamily="18" charset="0"/>
                            <a:ea typeface="Cambria Math" panose="02040503050406030204" pitchFamily="18" charset="0"/>
                          </a:rPr>
                          <m:t>𝑦</m:t>
                        </m:r>
                        <m:r>
                          <a:rPr lang="en-US" altLang="zh-CN" sz="2400" i="1">
                            <a:latin typeface="Cambria Math" panose="02040503050406030204" pitchFamily="18" charset="0"/>
                          </a:rPr>
                          <m:t>𝑦</m:t>
                        </m:r>
                      </m:sub>
                    </m:sSub>
                  </m:oMath>
                </a14:m>
                <a:r>
                  <a:rPr lang="en-US" altLang="zh-CN" sz="2400" i="1" dirty="0">
                    <a:latin typeface="Cambria Math" panose="02040503050406030204" pitchFamily="18" charset="0"/>
                    <a:cs typeface="Times New Roman" panose="02020603050405020304" pitchFamily="18" charset="0"/>
                  </a:rPr>
                  <a:t>  </a:t>
                </a:r>
                <a14:m>
                  <m:oMath xmlns:m="http://schemas.openxmlformats.org/officeDocument/2006/math">
                    <m:sSub>
                      <m:sSubPr>
                        <m:ctrlPr>
                          <a:rPr lang="zh-CN" altLang="en-US" sz="2400" i="1">
                            <a:latin typeface="Cambria Math" panose="02040503050406030204" pitchFamily="18" charset="0"/>
                          </a:rPr>
                        </m:ctrlPr>
                      </m:sSubPr>
                      <m:e>
                        <m:r>
                          <m:rPr>
                            <m:sty m:val="p"/>
                          </m:rPr>
                          <a:rPr lang="zh-CN" altLang="en-US" sz="2400">
                            <a:latin typeface="Cambria Math" panose="02040503050406030204" pitchFamily="18" charset="0"/>
                          </a:rPr>
                          <m:t>Σ</m:t>
                        </m:r>
                      </m:e>
                      <m:sub>
                        <m:r>
                          <a:rPr lang="zh-CN" altLang="en-US" sz="2400" i="1">
                            <a:latin typeface="Cambria Math" panose="02040503050406030204" pitchFamily="18" charset="0"/>
                          </a:rPr>
                          <m:t>𝑥𝑌</m:t>
                        </m:r>
                      </m:sub>
                    </m:sSub>
                  </m:oMath>
                </a14:m>
                <a:r>
                  <a:rPr lang="en-US" altLang="zh-CN" sz="2400" i="1" dirty="0">
                    <a:latin typeface="Cambria Math" panose="02040503050406030204" pitchFamily="18" charset="0"/>
                    <a:cs typeface="Times New Roman" panose="02020603050405020304" pitchFamily="18" charset="0"/>
                  </a:rPr>
                  <a:t> </a:t>
                </a:r>
                <a14:m>
                  <m:oMath xmlns:m="http://schemas.openxmlformats.org/officeDocument/2006/math">
                    <m:sSub>
                      <m:sSubPr>
                        <m:ctrlPr>
                          <a:rPr lang="zh-CN" altLang="en-US" sz="2400" i="1">
                            <a:latin typeface="Cambria Math" panose="02040503050406030204" pitchFamily="18" charset="0"/>
                          </a:rPr>
                        </m:ctrlPr>
                      </m:sSubPr>
                      <m:e>
                        <m:r>
                          <a:rPr lang="en-US" altLang="zh-CN" sz="2400">
                            <a:latin typeface="Cambria Math" panose="02040503050406030204" pitchFamily="18" charset="0"/>
                          </a:rPr>
                          <m:t> </m:t>
                        </m:r>
                        <m:r>
                          <m:rPr>
                            <m:sty m:val="p"/>
                          </m:rPr>
                          <a:rPr lang="zh-CN" altLang="en-US" sz="2400">
                            <a:latin typeface="Cambria Math" panose="02040503050406030204" pitchFamily="18" charset="0"/>
                          </a:rPr>
                          <m:t>Σ</m:t>
                        </m:r>
                      </m:e>
                      <m:sub>
                        <m:r>
                          <a:rPr lang="en-US" altLang="zh-CN" sz="2400" i="1">
                            <a:latin typeface="Cambria Math" panose="02040503050406030204" pitchFamily="18" charset="0"/>
                          </a:rPr>
                          <m:t>𝑌</m:t>
                        </m:r>
                        <m:r>
                          <a:rPr lang="zh-CN" altLang="en-US" sz="2400" i="1">
                            <a:latin typeface="Cambria Math" panose="02040503050406030204" pitchFamily="18" charset="0"/>
                          </a:rPr>
                          <m:t>𝑌</m:t>
                        </m:r>
                      </m:sub>
                    </m:sSub>
                  </m:oMath>
                </a14:m>
                <a:r>
                  <a:rPr lang="en-US" altLang="zh-CN" sz="2400" i="1" dirty="0">
                    <a:latin typeface="Cambria Math" panose="02040503050406030204" pitchFamily="18" charset="0"/>
                    <a:cs typeface="Times New Roman" panose="02020603050405020304" pitchFamily="18" charset="0"/>
                  </a:rPr>
                  <a:t> </a:t>
                </a:r>
                <a:r>
                  <a:rPr lang="en-US" altLang="zh-CN" sz="2400" dirty="0">
                    <a:latin typeface="CMU Serif" panose="02000603000000000000" pitchFamily="2" charset="0"/>
                    <a:cs typeface="CMU Serif" panose="02000603000000000000" pitchFamily="2" charset="0"/>
                  </a:rPr>
                  <a:t>are unknown, we need to compute</a:t>
                </a: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dirty="0">
                            <a:latin typeface="Cambria Math" panose="02040503050406030204" pitchFamily="18" charset="0"/>
                            <a:cs typeface="Times New Roman" panose="02020603050405020304" pitchFamily="18" charset="0"/>
                          </a:rPr>
                          <m:t>𝑟</m:t>
                        </m:r>
                      </m:e>
                      <m:sub>
                        <m:r>
                          <a:rPr lang="en-US" altLang="zh-CN" sz="2400" dirty="0">
                            <a:latin typeface="Cambria Math" panose="02040503050406030204" pitchFamily="18" charset="0"/>
                            <a:cs typeface="Times New Roman" panose="02020603050405020304" pitchFamily="18" charset="0"/>
                          </a:rPr>
                          <m:t>𝑦𝑦</m:t>
                        </m:r>
                      </m:sub>
                    </m:sSub>
                    <m:d>
                      <m:dPr>
                        <m:ctrlPr>
                          <a:rPr lang="en-US" altLang="zh-CN" sz="2400" i="1" dirty="0">
                            <a:latin typeface="Cambria Math" panose="02040503050406030204" pitchFamily="18" charset="0"/>
                            <a:cs typeface="Times New Roman" panose="02020603050405020304" pitchFamily="18" charset="0"/>
                          </a:rPr>
                        </m:ctrlPr>
                      </m:dPr>
                      <m:e>
                        <m:r>
                          <a:rPr lang="en-US" altLang="zh-CN" sz="2400" dirty="0">
                            <a:latin typeface="Cambria Math" panose="02040503050406030204" pitchFamily="18" charset="0"/>
                            <a:cs typeface="Times New Roman" panose="02020603050405020304" pitchFamily="18" charset="0"/>
                          </a:rPr>
                          <m:t>𝑘</m:t>
                        </m:r>
                      </m:e>
                    </m:d>
                  </m:oMath>
                </a14:m>
                <a:r>
                  <a:rPr lang="en-US" altLang="zh-CN" sz="2400" dirty="0">
                    <a:latin typeface="CMU Serif" panose="02000603000000000000" pitchFamily="2" charset="0"/>
                    <a:cs typeface="CMU Serif" panose="02000603000000000000" pitchFamily="2" charset="0"/>
                  </a:rPr>
                  <a:t> and </a:t>
                </a:r>
                <a14:m>
                  <m:oMath xmlns:m="http://schemas.openxmlformats.org/officeDocument/2006/math">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dirty="0">
                            <a:latin typeface="Cambria Math" panose="02040503050406030204" pitchFamily="18" charset="0"/>
                            <a:cs typeface="Times New Roman" panose="02020603050405020304" pitchFamily="18" charset="0"/>
                          </a:rPr>
                          <m:t>𝑟</m:t>
                        </m:r>
                      </m:e>
                      <m:sub>
                        <m:r>
                          <a:rPr lang="en-US" altLang="zh-CN" sz="2400" dirty="0">
                            <a:latin typeface="Cambria Math" panose="02040503050406030204" pitchFamily="18" charset="0"/>
                            <a:cs typeface="Times New Roman" panose="02020603050405020304" pitchFamily="18" charset="0"/>
                          </a:rPr>
                          <m:t>𝑥𝑦</m:t>
                        </m:r>
                      </m:sub>
                    </m:sSub>
                    <m:d>
                      <m:dPr>
                        <m:ctrlPr>
                          <a:rPr lang="en-US" altLang="zh-CN" sz="2400" i="1" dirty="0">
                            <a:latin typeface="Cambria Math" panose="02040503050406030204" pitchFamily="18" charset="0"/>
                            <a:cs typeface="Times New Roman" panose="02020603050405020304" pitchFamily="18" charset="0"/>
                          </a:rPr>
                        </m:ctrlPr>
                      </m:dPr>
                      <m:e>
                        <m:r>
                          <a:rPr lang="en-US" altLang="zh-CN" sz="2400" dirty="0">
                            <a:latin typeface="Cambria Math" panose="02040503050406030204" pitchFamily="18" charset="0"/>
                            <a:cs typeface="Times New Roman" panose="02020603050405020304" pitchFamily="18" charset="0"/>
                          </a:rPr>
                          <m:t>𝑘</m:t>
                        </m:r>
                      </m:e>
                    </m:d>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cross/auto correlation functions</a:t>
                </a:r>
              </a:p>
            </p:txBody>
          </p:sp>
        </mc:Choice>
        <mc:Fallback xmlns="">
          <p:sp>
            <p:nvSpPr>
              <p:cNvPr id="16" name="文本框 15">
                <a:extLst>
                  <a:ext uri="{FF2B5EF4-FFF2-40B4-BE49-F238E27FC236}">
                    <a16:creationId xmlns:a16="http://schemas.microsoft.com/office/drawing/2014/main" id="{3CCEECFB-8965-C1A8-9687-DC75C01BBFF9}"/>
                  </a:ext>
                </a:extLst>
              </p:cNvPr>
              <p:cNvSpPr txBox="1">
                <a:spLocks noRot="1" noChangeAspect="1" noMove="1" noResize="1" noEditPoints="1" noAdjustHandles="1" noChangeArrowheads="1" noChangeShapeType="1" noTextEdit="1"/>
              </p:cNvSpPr>
              <p:nvPr/>
            </p:nvSpPr>
            <p:spPr>
              <a:xfrm>
                <a:off x="894041" y="5782081"/>
                <a:ext cx="10123177" cy="889346"/>
              </a:xfrm>
              <a:prstGeom prst="rect">
                <a:avLst/>
              </a:prstGeom>
              <a:blipFill>
                <a:blip r:embed="rId5"/>
                <a:stretch>
                  <a:fillRect t="-2069" b="-124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6337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CF32BBB-2439-9E67-BD4B-EC6E81BA3129}"/>
                  </a:ext>
                </a:extLst>
              </p:cNvPr>
              <p:cNvSpPr txBox="1"/>
              <p:nvPr/>
            </p:nvSpPr>
            <p:spPr>
              <a:xfrm>
                <a:off x="1403683" y="2055077"/>
                <a:ext cx="9384631" cy="3754618"/>
              </a:xfrm>
              <a:prstGeom prst="rect">
                <a:avLst/>
              </a:prstGeom>
              <a:noFill/>
            </p:spPr>
            <p:txBody>
              <a:bodyPr wrap="square">
                <a:spAutoFit/>
              </a:bodyPr>
              <a:lstStyle/>
              <a:p>
                <a:pPr marL="342900" indent="-342900">
                  <a:buFont typeface="Arial" panose="020B0604020202020204" pitchFamily="34" charset="0"/>
                  <a:buChar char="•"/>
                </a:pP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𝒓</m:t>
                            </m:r>
                          </m:e>
                        </m:acc>
                      </m:e>
                      <m:sub>
                        <m:r>
                          <a:rPr lang="en-US" altLang="zh-CN" sz="2400" i="1" dirty="0">
                            <a:latin typeface="Cambria Math" panose="02040503050406030204" pitchFamily="18" charset="0"/>
                          </a:rPr>
                          <m:t>𝒚𝒚</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𝒌</m:t>
                        </m:r>
                      </m:e>
                    </m:d>
                    <m:r>
                      <a:rPr lang="en-US" altLang="zh-CN" sz="2400" i="1" dirty="0">
                        <a:latin typeface="Cambria Math" panose="02040503050406030204" pitchFamily="18" charset="0"/>
                      </a:rPr>
                      <m:t>=</m:t>
                    </m:r>
                    <m:r>
                      <a:rPr lang="zh-CN" altLang="en-US" sz="2400" i="1" dirty="0">
                        <a:latin typeface="Cambria Math" panose="02040503050406030204" pitchFamily="18" charset="0"/>
                      </a:rPr>
                      <m:t>𝔼</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𝑦</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e>
                        </m:d>
                        <m:r>
                          <a:rPr lang="en-US" altLang="zh-CN" sz="2400" i="1" dirty="0">
                            <a:latin typeface="Cambria Math" panose="02040503050406030204" pitchFamily="18" charset="0"/>
                          </a:rPr>
                          <m:t>𝑦</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e>
                        </m:d>
                      </m:e>
                    </m:d>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a:latin typeface="Cambria Math" panose="02040503050406030204" pitchFamily="18" charset="0"/>
                          </a:rPr>
                          <m:t>𝑁</m:t>
                        </m:r>
                      </m:den>
                    </m:f>
                    <m:nary>
                      <m:naryPr>
                        <m:chr m:val="∑"/>
                        <m:ctrlPr>
                          <a:rPr lang="en-US" altLang="zh-CN" sz="2400" i="1" dirty="0">
                            <a:latin typeface="Cambria Math" panose="02040503050406030204" pitchFamily="18" charset="0"/>
                          </a:rPr>
                        </m:ctrlPr>
                      </m:naryPr>
                      <m:sub>
                        <m:r>
                          <m:rPr>
                            <m:brk m:alnAt="23"/>
                          </m:rPr>
                          <a:rPr lang="en-US" altLang="zh-CN" sz="2400" i="1" dirty="0">
                            <a:latin typeface="Cambria Math" panose="02040503050406030204" pitchFamily="18" charset="0"/>
                          </a:rPr>
                          <m:t>𝑛</m:t>
                        </m:r>
                        <m:r>
                          <a:rPr lang="en-US" altLang="zh-CN" sz="2400" i="1" dirty="0">
                            <a:latin typeface="Cambria Math" panose="02040503050406030204" pitchFamily="18" charset="0"/>
                          </a:rPr>
                          <m:t>=0</m:t>
                        </m:r>
                      </m:sub>
                      <m:sup>
                        <m:r>
                          <a:rPr lang="en-US" altLang="zh-CN" sz="2400" i="1" dirty="0">
                            <a:latin typeface="Cambria Math" panose="02040503050406030204" pitchFamily="18" charset="0"/>
                          </a:rPr>
                          <m:t>𝑁</m:t>
                        </m:r>
                        <m:r>
                          <a:rPr lang="en-US" altLang="zh-CN" sz="2400" i="1" dirty="0">
                            <a:latin typeface="Cambria Math" panose="02040503050406030204" pitchFamily="18" charset="0"/>
                          </a:rPr>
                          <m:t>−1−</m:t>
                        </m:r>
                        <m:r>
                          <a:rPr lang="en-US" altLang="zh-CN" sz="2400" i="1" dirty="0">
                            <a:latin typeface="Cambria Math" panose="02040503050406030204" pitchFamily="18" charset="0"/>
                          </a:rPr>
                          <m:t>𝑘</m:t>
                        </m:r>
                      </m:sup>
                      <m:e>
                        <m:r>
                          <a:rPr lang="en-US" altLang="zh-CN" sz="2400" i="1" dirty="0">
                            <a:latin typeface="Cambria Math" panose="02040503050406030204" pitchFamily="18" charset="0"/>
                          </a:rPr>
                          <m:t>𝑦</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e>
                        </m:d>
                        <m:r>
                          <a:rPr lang="en-US" altLang="zh-CN" sz="2400" i="1" dirty="0">
                            <a:latin typeface="Cambria Math" panose="02040503050406030204" pitchFamily="18" charset="0"/>
                          </a:rPr>
                          <m:t>𝑦</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e>
                        </m:d>
                      </m:e>
                    </m:nary>
                    <m:r>
                      <a:rPr lang="en-US" altLang="zh-CN" sz="2400" i="1" dirty="0">
                        <a:latin typeface="Cambria Math" panose="02040503050406030204" pitchFamily="18" charset="0"/>
                      </a:rPr>
                      <m:t>,</m:t>
                    </m:r>
                  </m:oMath>
                </a14:m>
                <a:r>
                  <a:rPr lang="zh-CN" altLang="en-US" sz="2400" dirty="0">
                    <a:latin typeface="CMU Serif" panose="02000603000000000000" pitchFamily="2" charset="0"/>
                    <a:cs typeface="CMU Serif" panose="02000603000000000000" pitchFamily="2" charset="0"/>
                  </a:rPr>
                  <a:t> </a:t>
                </a:r>
                <a:r>
                  <a:rPr lang="en-US" altLang="zh-CN" sz="2400" dirty="0">
                    <a:latin typeface="CMU Serif" panose="02000603000000000000" pitchFamily="2" charset="0"/>
                    <a:cs typeface="CMU Serif" panose="02000603000000000000" pitchFamily="2" charset="0"/>
                  </a:rPr>
                  <a:t>directly computable</a:t>
                </a:r>
              </a:p>
              <a:p>
                <a:pPr marL="342900" indent="-342900">
                  <a:buFont typeface="Arial" panose="020B0604020202020204" pitchFamily="34" charset="0"/>
                  <a:buChar char="•"/>
                </a:pPr>
                <a:endParaRPr lang="en-US" altLang="zh-CN" sz="2400" dirty="0">
                  <a:latin typeface="CMU Serif" panose="02000603000000000000" pitchFamily="2" charset="0"/>
                  <a:cs typeface="CMU Serif" panose="02000603000000000000" pitchFamily="2" charset="0"/>
                </a:endParaRPr>
              </a:p>
              <a:p>
                <a:endParaRPr lang="en-US" altLang="zh-CN" sz="2400" dirty="0">
                  <a:latin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i="1" dirty="0">
                            <a:latin typeface="Cambria Math" panose="02040503050406030204" pitchFamily="18" charset="0"/>
                          </a:rPr>
                          <m:t>𝑣𝑣</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𝑘</m:t>
                        </m:r>
                      </m:e>
                    </m:d>
                    <m:r>
                      <a:rPr lang="en-US" altLang="zh-CN" sz="2400" i="1" dirty="0">
                        <a:latin typeface="Cambria Math" panose="02040503050406030204" pitchFamily="18" charset="0"/>
                      </a:rPr>
                      <m:t>=</m:t>
                    </m:r>
                    <m:r>
                      <a:rPr lang="zh-CN" altLang="en-US" sz="2400" i="1" dirty="0">
                        <a:latin typeface="Cambria Math" panose="02040503050406030204" pitchFamily="18" charset="0"/>
                      </a:rPr>
                      <m:t>𝔼</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𝑣</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e>
                        </m:d>
                        <m:r>
                          <a:rPr lang="en-US" altLang="zh-CN" sz="2400" i="1" dirty="0">
                            <a:latin typeface="Cambria Math" panose="02040503050406030204" pitchFamily="18" charset="0"/>
                          </a:rPr>
                          <m:t>𝑣</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e>
                        </m:d>
                      </m:e>
                    </m:d>
                    <m:r>
                      <a:rPr lang="en-US" altLang="zh-CN" sz="2400" i="1"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num>
                      <m:den>
                        <m:r>
                          <a:rPr lang="en-US" altLang="zh-CN" sz="2400" i="1" dirty="0">
                            <a:latin typeface="Cambria Math" panose="02040503050406030204" pitchFamily="18" charset="0"/>
                          </a:rPr>
                          <m:t>𝑁</m:t>
                        </m:r>
                      </m:den>
                    </m:f>
                    <m:nary>
                      <m:naryPr>
                        <m:chr m:val="∑"/>
                        <m:ctrlPr>
                          <a:rPr lang="en-US" altLang="zh-CN" sz="2400" i="1" dirty="0">
                            <a:latin typeface="Cambria Math" panose="02040503050406030204" pitchFamily="18" charset="0"/>
                          </a:rPr>
                        </m:ctrlPr>
                      </m:naryPr>
                      <m:sub>
                        <m:r>
                          <a:rPr lang="en-US" altLang="zh-CN" sz="2400" i="1" dirty="0">
                            <a:latin typeface="Cambria Math" panose="02040503050406030204" pitchFamily="18" charset="0"/>
                          </a:rPr>
                          <m:t>𝑛</m:t>
                        </m:r>
                        <m:r>
                          <a:rPr lang="en-US" altLang="zh-CN" sz="2400" i="1" dirty="0">
                            <a:latin typeface="Cambria Math" panose="02040503050406030204" pitchFamily="18" charset="0"/>
                          </a:rPr>
                          <m:t>=0</m:t>
                        </m:r>
                      </m:sub>
                      <m:sup>
                        <m:r>
                          <a:rPr lang="en-US" altLang="zh-CN" sz="2400" i="1" dirty="0">
                            <a:latin typeface="Cambria Math" panose="02040503050406030204" pitchFamily="18" charset="0"/>
                          </a:rPr>
                          <m:t>𝑁</m:t>
                        </m:r>
                        <m:r>
                          <a:rPr lang="en-US" altLang="zh-CN" sz="2400" i="1" dirty="0">
                            <a:latin typeface="Cambria Math" panose="02040503050406030204" pitchFamily="18" charset="0"/>
                          </a:rPr>
                          <m:t>−1−</m:t>
                        </m:r>
                        <m:r>
                          <a:rPr lang="en-US" altLang="zh-CN" sz="2400" i="1" dirty="0">
                            <a:latin typeface="Cambria Math" panose="02040503050406030204" pitchFamily="18" charset="0"/>
                          </a:rPr>
                          <m:t>𝑘</m:t>
                        </m:r>
                      </m:sup>
                      <m:e>
                        <m:r>
                          <a:rPr lang="en-US" altLang="zh-CN" sz="2400" i="1" dirty="0">
                            <a:latin typeface="Cambria Math" panose="02040503050406030204" pitchFamily="18" charset="0"/>
                          </a:rPr>
                          <m:t>𝑣</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e>
                        </m:d>
                        <m:r>
                          <a:rPr lang="en-US" altLang="zh-CN" sz="2400" i="1" dirty="0">
                            <a:latin typeface="Cambria Math" panose="02040503050406030204" pitchFamily="18" charset="0"/>
                          </a:rPr>
                          <m:t>𝑣</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e>
                        </m:d>
                      </m:e>
                    </m:nary>
                    <m:r>
                      <a:rPr lang="en-US" altLang="zh-CN" sz="2400" i="1" dirty="0">
                        <a:latin typeface="Cambria Math" panose="02040503050406030204" pitchFamily="18" charset="0"/>
                      </a:rPr>
                      <m:t>,</m:t>
                    </m:r>
                  </m:oMath>
                </a14:m>
                <a:r>
                  <a:rPr lang="zh-CN" altLang="en-US" sz="2400" dirty="0">
                    <a:latin typeface="CMU Serif" panose="02000603000000000000" pitchFamily="2" charset="0"/>
                    <a:cs typeface="CMU Serif" panose="02000603000000000000" pitchFamily="2" charset="0"/>
                  </a:rPr>
                  <a:t> </a:t>
                </a:r>
                <a:r>
                  <a:rPr lang="en-US" altLang="zh-CN" sz="2400" dirty="0">
                    <a:latin typeface="CMU Serif" panose="02000603000000000000" pitchFamily="2" charset="0"/>
                    <a:cs typeface="CMU Serif" panose="02000603000000000000" pitchFamily="2" charset="0"/>
                  </a:rPr>
                  <a:t>directly computable</a:t>
                </a:r>
              </a:p>
              <a:p>
                <a:pPr marL="342900" indent="-342900">
                  <a:buFont typeface="Arial" panose="020B0604020202020204" pitchFamily="34" charset="0"/>
                  <a:buChar char="•"/>
                </a:pPr>
                <a:endParaRPr lang="en-US" altLang="zh-CN" sz="2400" dirty="0">
                  <a:latin typeface="CMU Serif" panose="02000603000000000000" pitchFamily="2" charset="0"/>
                  <a:cs typeface="CMU Serif" panose="02000603000000000000" pitchFamily="2" charset="0"/>
                </a:endParaRPr>
              </a:p>
              <a:p>
                <a:endParaRPr lang="en-US" altLang="zh-CN" sz="2400" i="1" dirty="0">
                  <a:latin typeface="Cambria Math"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cs typeface="Times New Roman" panose="02020603050405020304" pitchFamily="18" charset="0"/>
                  </a:rPr>
                  <a:t>	</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𝒓</m:t>
                            </m:r>
                          </m:e>
                        </m:acc>
                      </m:e>
                      <m:sub>
                        <m:r>
                          <a:rPr lang="en-US" altLang="zh-CN" sz="2400" i="1" dirty="0">
                            <a:latin typeface="Cambria Math" panose="02040503050406030204" pitchFamily="18" charset="0"/>
                          </a:rPr>
                          <m:t>𝒙𝒚</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𝒌</m:t>
                        </m:r>
                      </m:e>
                    </m:d>
                    <m:r>
                      <a:rPr lang="en-US" altLang="zh-CN" sz="2400" i="1" dirty="0">
                        <a:latin typeface="Cambria Math" panose="02040503050406030204" pitchFamily="18" charset="0"/>
                      </a:rPr>
                      <m:t>=</m:t>
                    </m:r>
                    <m:r>
                      <a:rPr lang="zh-CN" altLang="en-US" sz="2400" i="1" dirty="0">
                        <a:latin typeface="Cambria Math" panose="02040503050406030204" pitchFamily="18" charset="0"/>
                      </a:rPr>
                      <m:t>𝔼</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𝑥</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e>
                        </m:d>
                        <m:r>
                          <a:rPr lang="en-US" altLang="zh-CN" sz="2400" i="1" dirty="0">
                            <a:latin typeface="Cambria Math" panose="02040503050406030204" pitchFamily="18" charset="0"/>
                          </a:rPr>
                          <m:t>𝑦</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𝑛</m:t>
                            </m:r>
                            <m:r>
                              <a:rPr lang="en-US" altLang="zh-CN" sz="2400" i="1" dirty="0">
                                <a:latin typeface="Cambria Math" panose="02040503050406030204" pitchFamily="18" charset="0"/>
                              </a:rPr>
                              <m:t>+</m:t>
                            </m:r>
                            <m:r>
                              <a:rPr lang="en-US" altLang="zh-CN" sz="2400" i="1" dirty="0">
                                <a:latin typeface="Cambria Math" panose="02040503050406030204" pitchFamily="18" charset="0"/>
                              </a:rPr>
                              <m:t>𝑘</m:t>
                            </m:r>
                          </m:e>
                        </m:d>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i="1" dirty="0">
                            <a:latin typeface="Cambria Math" panose="02040503050406030204" pitchFamily="18" charset="0"/>
                          </a:rPr>
                          <m:t>𝑥𝑥</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𝑘</m:t>
                        </m:r>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i="1" dirty="0">
                            <a:latin typeface="Cambria Math" panose="02040503050406030204" pitchFamily="18" charset="0"/>
                          </a:rPr>
                          <m:t>𝑦𝑦</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𝑘</m:t>
                        </m:r>
                      </m:e>
                    </m:d>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i="1" dirty="0">
                            <a:latin typeface="Cambria Math" panose="02040503050406030204" pitchFamily="18" charset="0"/>
                          </a:rPr>
                          <m:t>𝑣𝑣</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𝑘</m:t>
                        </m:r>
                      </m:e>
                    </m:d>
                  </m:oMath>
                </a14:m>
                <a:endParaRPr lang="zh-CN" altLang="en-US" sz="2400"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CF32BBB-2439-9E67-BD4B-EC6E81BA3129}"/>
                  </a:ext>
                </a:extLst>
              </p:cNvPr>
              <p:cNvSpPr txBox="1">
                <a:spLocks noRot="1" noChangeAspect="1" noMove="1" noResize="1" noEditPoints="1" noAdjustHandles="1" noChangeArrowheads="1" noChangeShapeType="1" noTextEdit="1"/>
              </p:cNvSpPr>
              <p:nvPr/>
            </p:nvSpPr>
            <p:spPr>
              <a:xfrm>
                <a:off x="1403683" y="2055077"/>
                <a:ext cx="9384631" cy="3754618"/>
              </a:xfrm>
              <a:prstGeom prst="rect">
                <a:avLst/>
              </a:prstGeom>
              <a:blipFill>
                <a:blip r:embed="rId2"/>
                <a:stretch>
                  <a:fillRect l="-844" b="-1299"/>
                </a:stretch>
              </a:blipFill>
            </p:spPr>
            <p:txBody>
              <a:bodyPr/>
              <a:lstStyle/>
              <a:p>
                <a:r>
                  <a:rPr lang="zh-CN" altLang="en-US">
                    <a:noFill/>
                  </a:rPr>
                  <a:t> </a:t>
                </a:r>
              </a:p>
            </p:txBody>
          </p:sp>
        </mc:Fallback>
      </mc:AlternateContent>
      <p:sp>
        <p:nvSpPr>
          <p:cNvPr id="17" name="标题 4">
            <a:extLst>
              <a:ext uri="{FF2B5EF4-FFF2-40B4-BE49-F238E27FC236}">
                <a16:creationId xmlns:a16="http://schemas.microsoft.com/office/drawing/2014/main" id="{C473D2CD-CF8F-6134-BBA6-125B82689AC7}"/>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Compute Correlations</a:t>
            </a:r>
            <a:endParaRPr lang="zh-CN" altLang="en-US" dirty="0"/>
          </a:p>
        </p:txBody>
      </p:sp>
    </p:spTree>
    <p:extLst>
      <p:ext uri="{BB962C8B-B14F-4D97-AF65-F5344CB8AC3E}">
        <p14:creationId xmlns:p14="http://schemas.microsoft.com/office/powerpoint/2010/main" val="25208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5AEF8A11-FECA-32E5-633A-D0AE16369FFD}"/>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Spectrum Estimation / AR Processes</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793A24F-21B8-8F8E-2E6A-8FE434F952FB}"/>
                  </a:ext>
                </a:extLst>
              </p:cNvPr>
              <p:cNvSpPr txBox="1"/>
              <p:nvPr/>
            </p:nvSpPr>
            <p:spPr>
              <a:xfrm>
                <a:off x="429125" y="1531890"/>
                <a:ext cx="11333748" cy="4810676"/>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400" i="1" dirty="0" smtClean="0">
                            <a:latin typeface="Cambria Math" panose="02040503050406030204" pitchFamily="18" charset="0"/>
                            <a:cs typeface="Times New Roman" panose="02020603050405020304" pitchFamily="18" charset="0"/>
                          </a:rPr>
                        </m:ctrlPr>
                      </m:sSubPr>
                      <m:e>
                        <m:acc>
                          <m:accPr>
                            <m:chr m:val="̂"/>
                            <m:ctrlPr>
                              <a:rPr lang="en-US" altLang="zh-CN" sz="2400" i="1" dirty="0">
                                <a:solidFill>
                                  <a:srgbClr val="836967"/>
                                </a:solidFill>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dirty="0">
                            <a:latin typeface="Cambria Math" panose="02040503050406030204" pitchFamily="18" charset="0"/>
                            <a:cs typeface="Times New Roman" panose="02020603050405020304" pitchFamily="18" charset="0"/>
                          </a:rPr>
                          <m:t>𝑥𝑦</m:t>
                        </m:r>
                      </m:sub>
                    </m:sSub>
                    <m:d>
                      <m:dPr>
                        <m:ctrlPr>
                          <a:rPr lang="en-US" altLang="zh-CN" sz="2400" i="1" dirty="0">
                            <a:latin typeface="Cambria Math" panose="02040503050406030204" pitchFamily="18" charset="0"/>
                            <a:cs typeface="Times New Roman" panose="02020603050405020304" pitchFamily="18" charset="0"/>
                          </a:rPr>
                        </m:ctrlPr>
                      </m:dPr>
                      <m:e>
                        <m:r>
                          <a:rPr lang="en-US" altLang="zh-CN" sz="2400" dirty="0">
                            <a:latin typeface="Cambria Math" panose="02040503050406030204" pitchFamily="18" charset="0"/>
                            <a:cs typeface="Times New Roman" panose="02020603050405020304" pitchFamily="18" charset="0"/>
                          </a:rPr>
                          <m:t>𝑘</m:t>
                        </m:r>
                      </m:e>
                    </m:d>
                    <m:r>
                      <a:rPr lang="en-US" altLang="zh-CN" sz="2400" dirty="0">
                        <a:latin typeface="Cambria Math" panose="020405030504060302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acc>
                          <m:accPr>
                            <m:chr m:val="̂"/>
                            <m:ctrlPr>
                              <a:rPr lang="en-US" altLang="zh-CN" sz="2400" i="1" dirty="0">
                                <a:solidFill>
                                  <a:srgbClr val="836967"/>
                                </a:solidFill>
                                <a:latin typeface="Cambria Math" panose="02040503050406030204" pitchFamily="18" charset="0"/>
                              </a:rPr>
                            </m:ctrlPr>
                          </m:accPr>
                          <m:e>
                            <m:r>
                              <a:rPr lang="en-US" altLang="zh-CN" sz="2400" i="1" dirty="0">
                                <a:latin typeface="Cambria Math" panose="02040503050406030204" pitchFamily="18" charset="0"/>
                              </a:rPr>
                              <m:t>𝑟</m:t>
                            </m:r>
                          </m:e>
                        </m:acc>
                      </m:e>
                      <m:sub>
                        <m:r>
                          <a:rPr lang="en-US" altLang="zh-CN" sz="2400" dirty="0">
                            <a:latin typeface="Cambria Math" panose="02040503050406030204" pitchFamily="18" charset="0"/>
                            <a:cs typeface="Times New Roman" panose="02020603050405020304" pitchFamily="18" charset="0"/>
                          </a:rPr>
                          <m:t>𝑥𝑥</m:t>
                        </m:r>
                      </m:sub>
                    </m:sSub>
                    <m:d>
                      <m:dPr>
                        <m:ctrlPr>
                          <a:rPr lang="en-US" altLang="zh-CN" sz="2400" i="1" dirty="0">
                            <a:latin typeface="Cambria Math" panose="02040503050406030204" pitchFamily="18" charset="0"/>
                            <a:cs typeface="Times New Roman" panose="02020603050405020304" pitchFamily="18" charset="0"/>
                          </a:rPr>
                        </m:ctrlPr>
                      </m:dPr>
                      <m:e>
                        <m:r>
                          <a:rPr lang="en-US" altLang="zh-CN" sz="2400" dirty="0">
                            <a:latin typeface="Cambria Math" panose="02040503050406030204" pitchFamily="18" charset="0"/>
                            <a:cs typeface="Times New Roman" panose="02020603050405020304" pitchFamily="18" charset="0"/>
                          </a:rPr>
                          <m:t>𝑘</m:t>
                        </m:r>
                      </m:e>
                    </m:d>
                    <m:r>
                      <a:rPr lang="en-US" altLang="zh-CN" sz="240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rPr>
                        </m:ctrlPr>
                      </m:sSubPr>
                      <m:e>
                        <m:acc>
                          <m:accPr>
                            <m:chr m:val="̂"/>
                            <m:ctrlPr>
                              <a:rPr lang="el-GR" altLang="zh-CN" sz="2400" i="1">
                                <a:latin typeface="Cambria Math" panose="02040503050406030204" pitchFamily="18" charset="0"/>
                              </a:rPr>
                            </m:ctrlPr>
                          </m:accPr>
                          <m:e>
                            <m:r>
                              <m:rPr>
                                <m:sty m:val="p"/>
                              </m:rPr>
                              <a:rPr lang="el-GR" altLang="zh-CN" sz="2400">
                                <a:latin typeface="Cambria Math" panose="02040503050406030204" pitchFamily="18" charset="0"/>
                              </a:rPr>
                              <m:t>Φ</m:t>
                            </m:r>
                          </m:e>
                        </m:acc>
                      </m:e>
                      <m:sub>
                        <m:r>
                          <a:rPr lang="en-US" altLang="zh-CN" sz="2400" i="1">
                            <a:latin typeface="Cambria Math" panose="02040503050406030204" pitchFamily="18" charset="0"/>
                          </a:rPr>
                          <m:t>𝑥𝑦</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l-GR" altLang="zh-CN" sz="2400" i="1" smtClean="0">
                                <a:solidFill>
                                  <a:schemeClr val="tx1"/>
                                </a:solidFill>
                                <a:latin typeface="Cambria Math" panose="02040503050406030204" pitchFamily="18" charset="0"/>
                              </a:rPr>
                            </m:ctrlPr>
                          </m:accPr>
                          <m:e>
                            <m:r>
                              <m:rPr>
                                <m:sty m:val="p"/>
                              </m:rPr>
                              <a:rPr lang="el-GR" altLang="zh-CN" sz="2400" i="0">
                                <a:solidFill>
                                  <a:schemeClr val="tx1"/>
                                </a:solidFill>
                                <a:latin typeface="Cambria Math" panose="02040503050406030204" pitchFamily="18" charset="0"/>
                              </a:rPr>
                              <m:t>Φ</m:t>
                            </m:r>
                          </m:e>
                        </m:acc>
                      </m:e>
                      <m:sub>
                        <m:r>
                          <a:rPr lang="en-US" altLang="zh-CN" sz="2400" i="1">
                            <a:latin typeface="Cambria Math" panose="02040503050406030204" pitchFamily="18" charset="0"/>
                          </a:rPr>
                          <m:t>𝑥</m:t>
                        </m:r>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i="1">
                        <a:latin typeface="Cambria Math" panose="02040503050406030204" pitchFamily="18" charset="0"/>
                      </a:rPr>
                      <m:t>)</m:t>
                    </m:r>
                  </m:oMath>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r>
                  <a:rPr lang="en-US" altLang="zh-CN"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b="1" dirty="0">
                    <a:latin typeface="CMU Serif" panose="02000603000000000000" pitchFamily="2" charset="0"/>
                    <a:ea typeface="CMU Serif" panose="02000603000000000000" pitchFamily="2" charset="0"/>
                    <a:cs typeface="CMU Serif" panose="02000603000000000000" pitchFamily="2" charset="0"/>
                  </a:rPr>
                  <a:t>Model </a:t>
                </a:r>
                <a14:m>
                  <m:oMath xmlns:m="http://schemas.openxmlformats.org/officeDocument/2006/math">
                    <m:r>
                      <a:rPr lang="en-US" altLang="zh-CN" sz="2400" b="0" i="1" dirty="0" smtClean="0">
                        <a:latin typeface="Cambria Math" panose="02040503050406030204" pitchFamily="18" charset="0"/>
                      </a:rPr>
                      <m:t>𝑥</m:t>
                    </m:r>
                  </m:oMath>
                </a14:m>
                <a:r>
                  <a:rPr lang="zh-CN" altLang="en-US" sz="2400" b="1" dirty="0">
                    <a:latin typeface="CMU Serif" panose="02000603000000000000" pitchFamily="2" charset="0"/>
                    <a:cs typeface="CMU Serif" panose="02000603000000000000" pitchFamily="2" charset="0"/>
                  </a:rPr>
                  <a:t> </a:t>
                </a:r>
                <a:r>
                  <a:rPr lang="en-US" altLang="zh-CN" sz="2400" b="1" dirty="0">
                    <a:latin typeface="CMU Serif" panose="02000603000000000000" pitchFamily="2" charset="0"/>
                    <a:ea typeface="CMU Serif" panose="02000603000000000000" pitchFamily="2" charset="0"/>
                    <a:cs typeface="CMU Serif" panose="02000603000000000000" pitchFamily="2" charset="0"/>
                  </a:rPr>
                  <a:t>as the output of an AR process</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𝑒</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is a white noise with variance </a:t>
                </a:r>
                <a14:m>
                  <m:oMath xmlns:m="http://schemas.openxmlformats.org/officeDocument/2006/math">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smtClean="0">
                            <a:latin typeface="Cambria Math" panose="02040503050406030204" pitchFamily="18" charset="0"/>
                            <a:cs typeface="Times New Roman" panose="02020603050405020304" pitchFamily="18" charset="0"/>
                          </a:rPr>
                          <m:t>𝜎</m:t>
                        </m:r>
                      </m:e>
                      <m:sup>
                        <m:r>
                          <a:rPr lang="en-US" altLang="zh-CN" sz="2400" b="0" i="1" smtClean="0">
                            <a:latin typeface="Cambria Math" panose="02040503050406030204" pitchFamily="18" charset="0"/>
                            <a:cs typeface="Times New Roman" panose="02020603050405020304" pitchFamily="18" charset="0"/>
                          </a:rPr>
                          <m:t>2</m:t>
                        </m:r>
                      </m:sup>
                    </m:sSup>
                  </m:oMath>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𝑥</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𝑛</m:t>
                          </m:r>
                        </m:e>
                      </m:d>
                      <m:r>
                        <a:rPr lang="en-US" altLang="zh-CN" sz="2400" b="0" i="1" smtClean="0">
                          <a:latin typeface="Cambria Math" panose="02040503050406030204" pitchFamily="18" charset="0"/>
                          <a:cs typeface="Times New Roman" panose="02020603050405020304" pitchFamily="18" charset="0"/>
                        </a:rPr>
                        <m:t>=</m:t>
                      </m:r>
                      <m:f>
                        <m:fPr>
                          <m:ctrlPr>
                            <a:rPr lang="en-US" altLang="zh-CN" sz="2400" b="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𝐴</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𝑞</m:t>
                              </m:r>
                            </m:e>
                          </m:d>
                        </m:den>
                      </m:f>
                      <m:r>
                        <a:rPr lang="en-US" altLang="zh-CN" sz="2400" b="0" i="1" smtClean="0">
                          <a:latin typeface="Cambria Math" panose="02040503050406030204" pitchFamily="18" charset="0"/>
                          <a:cs typeface="Times New Roman" panose="02020603050405020304" pitchFamily="18" charset="0"/>
                        </a:rPr>
                        <m:t>𝑒</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𝑛</m:t>
                          </m:r>
                        </m:e>
                      </m:d>
                    </m:oMath>
                  </m:oMathPara>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r>
                  <a:rPr lang="en-US" altLang="zh-CN" sz="2400" dirty="0">
                    <a:latin typeface="CMU Serif" panose="02000603000000000000" pitchFamily="2" charset="0"/>
                    <a:ea typeface="CMU Serif" panose="02000603000000000000" pitchFamily="2" charset="0"/>
                    <a:cs typeface="CMU Serif" panose="02000603000000000000" pitchFamily="2" charset="0"/>
                  </a:rPr>
                  <a:t>	Obtain the values of </a:t>
                </a:r>
                <a14:m>
                  <m:oMath xmlns:m="http://schemas.openxmlformats.org/officeDocument/2006/math">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smtClean="0">
                            <a:latin typeface="Cambria Math" panose="02040503050406030204" pitchFamily="18" charset="0"/>
                            <a:cs typeface="Times New Roman" panose="02020603050405020304" pitchFamily="18" charset="0"/>
                          </a:rPr>
                          <m:t>𝜎</m:t>
                        </m:r>
                      </m:e>
                      <m:sup>
                        <m:r>
                          <a:rPr lang="en-US" altLang="zh-CN" sz="2400" b="0" i="1" smtClean="0">
                            <a:latin typeface="Cambria Math" panose="02040503050406030204" pitchFamily="18" charset="0"/>
                            <a:cs typeface="Times New Roman" panose="02020603050405020304" pitchFamily="18" charset="0"/>
                          </a:rPr>
                          <m:t>2</m:t>
                        </m:r>
                      </m:sup>
                    </m:sSup>
                  </m:oMath>
                </a14:m>
                <a:r>
                  <a:rPr lang="zh-CN" altLang="en-US" sz="2400" dirty="0">
                    <a:latin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and </a:t>
                </a:r>
                <a14:m>
                  <m:oMath xmlns:m="http://schemas.openxmlformats.org/officeDocument/2006/math">
                    <m:r>
                      <a:rPr lang="en-US" altLang="zh-CN" sz="2400" i="1">
                        <a:latin typeface="Cambria Math" panose="02040503050406030204" pitchFamily="18" charset="0"/>
                        <a:cs typeface="Times New Roman" panose="02020603050405020304" pitchFamily="18" charset="0"/>
                      </a:rPr>
                      <m:t>𝐴</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𝑞</m:t>
                        </m:r>
                      </m:e>
                    </m:d>
                  </m:oMath>
                </a14:m>
                <a:r>
                  <a:rPr lang="zh-CN" altLang="en-US" sz="2400" dirty="0">
                    <a:latin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by solving Yule-Walker Equations</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r>
                  <a:rPr lang="en-US" altLang="zh-CN" sz="2400" dirty="0">
                    <a:latin typeface="CMU Serif" panose="02000603000000000000" pitchFamily="2" charset="0"/>
                    <a:ea typeface="CMU Serif" panose="02000603000000000000" pitchFamily="2" charset="0"/>
                    <a:cs typeface="CMU Serif" panose="02000603000000000000" pitchFamily="2" charset="0"/>
                  </a:rPr>
                  <a:t>	Further, compute </a:t>
                </a:r>
                <a14:m>
                  <m:oMath xmlns:m="http://schemas.openxmlformats.org/officeDocument/2006/math">
                    <m:sSub>
                      <m:sSubPr>
                        <m:ctrlPr>
                          <a:rPr lang="en-US" altLang="zh-CN" sz="2400" i="1" smtClean="0">
                            <a:latin typeface="Cambria Math" panose="02040503050406030204" pitchFamily="18" charset="0"/>
                          </a:rPr>
                        </m:ctrlPr>
                      </m:sSubPr>
                      <m:e>
                        <m:acc>
                          <m:accPr>
                            <m:chr m:val="̂"/>
                            <m:ctrlPr>
                              <a:rPr lang="el-GR" altLang="zh-CN" sz="2400" i="1">
                                <a:latin typeface="Cambria Math" panose="02040503050406030204" pitchFamily="18" charset="0"/>
                              </a:rPr>
                            </m:ctrlPr>
                          </m:accPr>
                          <m:e>
                            <m:r>
                              <m:rPr>
                                <m:sty m:val="p"/>
                              </m:rPr>
                              <a:rPr lang="el-GR" altLang="zh-CN" sz="2400">
                                <a:latin typeface="Cambria Math" panose="02040503050406030204" pitchFamily="18" charset="0"/>
                              </a:rPr>
                              <m:t>Φ</m:t>
                            </m:r>
                          </m:e>
                        </m:acc>
                      </m:e>
                      <m:sub>
                        <m:r>
                          <a:rPr lang="en-US" altLang="zh-CN" sz="2400" i="1">
                            <a:latin typeface="Cambria Math" panose="02040503050406030204" pitchFamily="18" charset="0"/>
                          </a:rPr>
                          <m:t>𝑥𝑦</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zh-CN" altLang="en-US" sz="2400" i="1">
                                <a:latin typeface="Cambria Math" panose="02040503050406030204" pitchFamily="18" charset="0"/>
                                <a:cs typeface="Times New Roman" panose="02020603050405020304" pitchFamily="18" charset="0"/>
                              </a:rPr>
                              <m:t>𝜎</m:t>
                            </m:r>
                          </m:num>
                          <m:den>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𝑧</m:t>
                                </m:r>
                              </m:e>
                            </m:d>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cs typeface="Times New Roman" panose="02020603050405020304" pitchFamily="18" charset="0"/>
                              </a:rPr>
                              <m:t>𝜎</m:t>
                            </m:r>
                          </m:num>
                          <m:den>
                            <m:r>
                              <a:rPr lang="en-US" altLang="zh-CN" sz="2400" i="1">
                                <a:latin typeface="Cambria Math" panose="02040503050406030204" pitchFamily="18" charset="0"/>
                              </a:rPr>
                              <m:t>𝐴</m:t>
                            </m:r>
                            <m:d>
                              <m:dPr>
                                <m:ctrlPr>
                                  <a:rPr lang="en-US" altLang="zh-CN" sz="2400" i="1">
                                    <a:latin typeface="Cambria Math" panose="02040503050406030204" pitchFamily="18" charset="0"/>
                                  </a:rPr>
                                </m:ctrlPr>
                              </m:dPr>
                              <m:e>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b="0" i="1" smtClean="0">
                                        <a:latin typeface="Cambria Math" panose="02040503050406030204" pitchFamily="18" charset="0"/>
                                      </a:rPr>
                                      <m:t>−1</m:t>
                                    </m:r>
                                  </m:sup>
                                </m:sSup>
                              </m:e>
                            </m:d>
                          </m:den>
                        </m:f>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acc>
                              <m:accPr>
                                <m:chr m:val="̂"/>
                                <m:ctrlPr>
                                  <a:rPr lang="el-GR" altLang="zh-CN" sz="2400" i="1">
                                    <a:latin typeface="Cambria Math" panose="02040503050406030204" pitchFamily="18" charset="0"/>
                                  </a:rPr>
                                </m:ctrlPr>
                              </m:accPr>
                              <m:e>
                                <m:r>
                                  <m:rPr>
                                    <m:sty m:val="p"/>
                                  </m:rPr>
                                  <a:rPr lang="el-GR" altLang="zh-CN" sz="2400">
                                    <a:latin typeface="Cambria Math" panose="02040503050406030204" pitchFamily="18" charset="0"/>
                                  </a:rPr>
                                  <m:t>Φ</m:t>
                                </m:r>
                              </m:e>
                            </m:acc>
                          </m:e>
                          <m:sup>
                            <m:r>
                              <a:rPr lang="en-US" altLang="zh-CN" sz="2400" i="1">
                                <a:latin typeface="Cambria Math" panose="02040503050406030204" pitchFamily="18" charset="0"/>
                              </a:rPr>
                              <m:t>+</m:t>
                            </m:r>
                          </m:sup>
                        </m:sSup>
                      </m:e>
                      <m:sub>
                        <m:r>
                          <a:rPr lang="en-US" altLang="zh-CN" sz="2400" b="0" i="1" smtClean="0">
                            <a:latin typeface="Cambria Math" panose="02040503050406030204" pitchFamily="18" charset="0"/>
                          </a:rPr>
                          <m:t>𝑥</m:t>
                        </m:r>
                        <m:r>
                          <a:rPr lang="en-US" altLang="zh-CN" sz="2400" i="1">
                            <a:latin typeface="Cambria Math" panose="02040503050406030204" pitchFamily="18" charset="0"/>
                          </a:rPr>
                          <m:t>𝑦</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sSub>
                      <m:sSubPr>
                        <m:ctrlPr>
                          <a:rPr lang="en-US" altLang="zh-CN" sz="2400" i="1">
                            <a:latin typeface="Cambria Math" panose="02040503050406030204" pitchFamily="18" charset="0"/>
                          </a:rPr>
                        </m:ctrlPr>
                      </m:sSubPr>
                      <m:e>
                        <m:sSup>
                          <m:sSupPr>
                            <m:ctrlPr>
                              <a:rPr lang="en-US" altLang="zh-CN" sz="2400" i="1">
                                <a:latin typeface="Cambria Math" panose="02040503050406030204" pitchFamily="18" charset="0"/>
                              </a:rPr>
                            </m:ctrlPr>
                          </m:sSupPr>
                          <m:e>
                            <m:acc>
                              <m:accPr>
                                <m:chr m:val="̂"/>
                                <m:ctrlPr>
                                  <a:rPr lang="el-GR" altLang="zh-CN" sz="2400" i="1">
                                    <a:latin typeface="Cambria Math" panose="02040503050406030204" pitchFamily="18" charset="0"/>
                                  </a:rPr>
                                </m:ctrlPr>
                              </m:accPr>
                              <m:e>
                                <m:r>
                                  <m:rPr>
                                    <m:sty m:val="p"/>
                                  </m:rPr>
                                  <a:rPr lang="el-GR" altLang="zh-CN" sz="2400">
                                    <a:latin typeface="Cambria Math" panose="02040503050406030204" pitchFamily="18" charset="0"/>
                                  </a:rPr>
                                  <m:t>Φ</m:t>
                                </m:r>
                              </m:e>
                            </m:acc>
                          </m:e>
                          <m:sup>
                            <m:r>
                              <a:rPr lang="en-US" altLang="zh-CN" sz="2400" b="0" i="1" smtClean="0">
                                <a:latin typeface="Cambria Math" panose="02040503050406030204" pitchFamily="18" charset="0"/>
                              </a:rPr>
                              <m:t>−</m:t>
                            </m:r>
                          </m:sup>
                        </m:sSup>
                      </m:e>
                      <m:sub>
                        <m:r>
                          <a:rPr lang="en-US" altLang="zh-CN" sz="2400" b="0" i="1" smtClean="0">
                            <a:latin typeface="Cambria Math" panose="02040503050406030204" pitchFamily="18" charset="0"/>
                          </a:rPr>
                          <m:t>𝑥</m:t>
                        </m:r>
                        <m:r>
                          <a:rPr lang="en-US" altLang="zh-CN" sz="2400" i="1">
                            <a:latin typeface="Cambria Math" panose="02040503050406030204" pitchFamily="18" charset="0"/>
                          </a:rPr>
                          <m:t>𝑦</m:t>
                        </m:r>
                      </m:sub>
                    </m:sSub>
                    <m:r>
                      <a:rPr lang="en-US" altLang="zh-CN" sz="2400" i="1">
                        <a:latin typeface="Cambria Math" panose="02040503050406030204" pitchFamily="18" charset="0"/>
                      </a:rPr>
                      <m:t>(</m:t>
                    </m:r>
                    <m:r>
                      <a:rPr lang="en-US" altLang="zh-CN" sz="2400" i="1">
                        <a:latin typeface="Cambria Math" panose="02040503050406030204" pitchFamily="18" charset="0"/>
                      </a:rPr>
                      <m:t>𝑧</m:t>
                    </m:r>
                    <m:r>
                      <a:rPr lang="en-US" altLang="zh-CN" sz="2400" b="0" i="1" smtClean="0">
                        <a:latin typeface="Cambria Math" panose="02040503050406030204" pitchFamily="18" charset="0"/>
                      </a:rPr>
                      <m:t>)</m:t>
                    </m:r>
                  </m:oMath>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Repeat the above process for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𝑦</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l-GR" altLang="zh-CN" sz="2400" i="1">
                                <a:latin typeface="Cambria Math" panose="02040503050406030204" pitchFamily="18" charset="0"/>
                              </a:rPr>
                            </m:ctrlPr>
                          </m:accPr>
                          <m:e>
                            <m:r>
                              <m:rPr>
                                <m:sty m:val="p"/>
                              </m:rPr>
                              <a:rPr lang="el-GR" altLang="zh-CN" sz="2400">
                                <a:latin typeface="Cambria Math" panose="02040503050406030204" pitchFamily="18" charset="0"/>
                              </a:rPr>
                              <m:t>Φ</m:t>
                            </m:r>
                          </m:e>
                        </m:acc>
                      </m:e>
                      <m:sub>
                        <m:r>
                          <a:rPr lang="en-US" altLang="zh-CN" sz="2400" b="0" i="1" smtClean="0">
                            <a:latin typeface="Cambria Math" panose="02040503050406030204" pitchFamily="18" charset="0"/>
                          </a:rPr>
                          <m:t>𝑦</m:t>
                        </m:r>
                        <m:r>
                          <a:rPr lang="en-US" altLang="zh-CN" sz="2400" i="1">
                            <a:latin typeface="Cambria Math" panose="02040503050406030204" pitchFamily="18" charset="0"/>
                          </a:rPr>
                          <m:t>𝑦</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𝑧</m:t>
                        </m:r>
                      </m:e>
                    </m:d>
                  </m:oMath>
                </a14:m>
                <a:r>
                  <a:rPr lang="zh-CN" altLang="en-US" sz="2400" dirty="0">
                    <a:latin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can be computed.</a:t>
                </a:r>
              </a:p>
            </p:txBody>
          </p:sp>
        </mc:Choice>
        <mc:Fallback xmlns="">
          <p:sp>
            <p:nvSpPr>
              <p:cNvPr id="5" name="文本框 4">
                <a:extLst>
                  <a:ext uri="{FF2B5EF4-FFF2-40B4-BE49-F238E27FC236}">
                    <a16:creationId xmlns:a16="http://schemas.microsoft.com/office/drawing/2014/main" id="{1793A24F-21B8-8F8E-2E6A-8FE434F952FB}"/>
                  </a:ext>
                </a:extLst>
              </p:cNvPr>
              <p:cNvSpPr txBox="1">
                <a:spLocks noRot="1" noChangeAspect="1" noMove="1" noResize="1" noEditPoints="1" noAdjustHandles="1" noChangeArrowheads="1" noChangeShapeType="1" noTextEdit="1"/>
              </p:cNvSpPr>
              <p:nvPr/>
            </p:nvSpPr>
            <p:spPr>
              <a:xfrm>
                <a:off x="429125" y="1531890"/>
                <a:ext cx="11333748" cy="4810676"/>
              </a:xfrm>
              <a:prstGeom prst="rect">
                <a:avLst/>
              </a:prstGeom>
              <a:blipFill>
                <a:blip r:embed="rId2"/>
                <a:stretch>
                  <a:fillRect l="-699" b="-26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6272142"/>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511</TotalTime>
  <Words>263</Words>
  <Application>Microsoft Office PowerPoint</Application>
  <PresentationFormat>宽屏</PresentationFormat>
  <Paragraphs>41</Paragraphs>
  <Slides>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Arial</vt:lpstr>
      <vt:lpstr>Figtree</vt:lpstr>
      <vt:lpstr>Times New Roman</vt:lpstr>
      <vt:lpstr>Latin Modern Math</vt:lpstr>
      <vt:lpstr>Calibri</vt:lpstr>
      <vt:lpstr>CMU Serif</vt:lpstr>
      <vt:lpstr>Cambria Math</vt:lpstr>
      <vt:lpstr>Office-tema</vt:lpstr>
      <vt:lpstr>EQ2401 Adaptive Signal Processing Project 1</vt:lpstr>
      <vt:lpstr>Project Description</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Ziyue Yang</dc:creator>
  <cp:lastModifiedBy>Ziyue Yang</cp:lastModifiedBy>
  <cp:revision>13</cp:revision>
  <dcterms:created xsi:type="dcterms:W3CDTF">2024-02-01T11:04:48Z</dcterms:created>
  <dcterms:modified xsi:type="dcterms:W3CDTF">2024-02-06T17:17:54Z</dcterms:modified>
</cp:coreProperties>
</file>